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1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325" r:id="rId3"/>
    <p:sldId id="32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6" r:id="rId15"/>
    <p:sldId id="317" r:id="rId16"/>
    <p:sldId id="334" r:id="rId17"/>
    <p:sldId id="335" r:id="rId18"/>
    <p:sldId id="336" r:id="rId19"/>
    <p:sldId id="337" r:id="rId20"/>
    <p:sldId id="343" r:id="rId21"/>
    <p:sldId id="338" r:id="rId22"/>
    <p:sldId id="339" r:id="rId23"/>
    <p:sldId id="340" r:id="rId24"/>
    <p:sldId id="269" r:id="rId25"/>
    <p:sldId id="270" r:id="rId26"/>
    <p:sldId id="271" r:id="rId27"/>
    <p:sldId id="272" r:id="rId28"/>
    <p:sldId id="279" r:id="rId29"/>
    <p:sldId id="280" r:id="rId30"/>
    <p:sldId id="332" r:id="rId31"/>
    <p:sldId id="333" r:id="rId32"/>
    <p:sldId id="318" r:id="rId33"/>
    <p:sldId id="304" r:id="rId34"/>
    <p:sldId id="319" r:id="rId35"/>
    <p:sldId id="320" r:id="rId36"/>
    <p:sldId id="321" r:id="rId37"/>
    <p:sldId id="322" r:id="rId38"/>
    <p:sldId id="323" r:id="rId39"/>
    <p:sldId id="326" r:id="rId40"/>
    <p:sldId id="327" r:id="rId41"/>
    <p:sldId id="329" r:id="rId42"/>
    <p:sldId id="330" r:id="rId43"/>
    <p:sldId id="331" r:id="rId44"/>
    <p:sldId id="296" r:id="rId45"/>
    <p:sldId id="302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20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sto M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sto MT"/>
              </a:defRPr>
            </a:lvl1pPr>
          </a:lstStyle>
          <a:p>
            <a:fld id="{7307762F-A706-E543-A832-3C298AA3103F}" type="datetimeFigureOut">
              <a:rPr lang="en-US" smtClean="0"/>
              <a:pPr/>
              <a:t>10/06/16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sto M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sto M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8DA37F-8006-4F4D-9CBA-67BAAB2C7812}" type="slidenum">
              <a:rPr lang="en-US"/>
              <a:pPr/>
              <a:t>4</a:t>
            </a:fld>
            <a:endParaRPr lang="en-US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B9D86-B93C-C040-92CA-61A3435474F5}" type="slidenum">
              <a:rPr lang="en-US"/>
              <a:pPr/>
              <a:t>13</a:t>
            </a:fld>
            <a:endParaRPr lang="en-US"/>
          </a:p>
        </p:txBody>
      </p:sp>
      <p:sp>
        <p:nvSpPr>
          <p:cNvPr id="421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555E94-3A65-F441-8267-EAC826B4BDE2}" type="slidenum">
              <a:rPr lang="en-US"/>
              <a:pPr/>
              <a:t>14</a:t>
            </a:fld>
            <a:endParaRPr lang="en-US"/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88DAB2-B023-EC4A-AE8B-A0ED540EA5A7}" type="slidenum">
              <a:rPr lang="en-US"/>
              <a:pPr/>
              <a:t>15</a:t>
            </a:fld>
            <a:endParaRPr lang="en-US"/>
          </a:p>
        </p:txBody>
      </p:sp>
      <p:sp>
        <p:nvSpPr>
          <p:cNvPr id="42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Integration, Billing and Monetization, Governance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Targets to cater for 13,000 Boeing airplanes in Service at 900 airlines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A solution that can scale for 90 million transactions per month (as an end state)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PaaS solution to integrate airlines and OEM data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Reusable app services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Open architecture and modular design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Management, Statistics and Monetization, Openstack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40,000 transactions per second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99.999% service availability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autoscalling based on Stratos2 implemented on top of Openstack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Tenant based access control for enterprises.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Unified enterprise onboarding</a:t>
            </a:r>
          </a:p>
          <a:p>
            <a:pPr lvl="0" rtl="0"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Licensing integration, statistics and monertization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1A5521-044D-3F43-B93A-E8D07844D6F0}" type="slidenum">
              <a:rPr lang="en-US"/>
              <a:pPr/>
              <a:t>5</a:t>
            </a:fld>
            <a:endParaRPr lang="en-US"/>
          </a:p>
        </p:txBody>
      </p:sp>
      <p:sp>
        <p:nvSpPr>
          <p:cNvPr id="40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D22F12-EF84-3246-BFDC-03FF3383014C}" type="slidenum">
              <a:rPr lang="en-US"/>
              <a:pPr/>
              <a:t>6</a:t>
            </a:fld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2CDA02-42C1-CB4C-9847-9E76F2E98D74}" type="slidenum">
              <a:rPr lang="en-US"/>
              <a:pPr/>
              <a:t>7</a:t>
            </a:fld>
            <a:endParaRPr lang="en-US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DD1ED4-4E64-8F48-9226-4F22F227917F}" type="slidenum">
              <a:rPr lang="en-US"/>
              <a:pPr/>
              <a:t>8</a:t>
            </a:fld>
            <a:endParaRPr lang="en-US"/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4C3384-25C3-6B49-BBBE-D18F39FE90C0}" type="slidenum">
              <a:rPr lang="en-US"/>
              <a:pPr/>
              <a:t>9</a:t>
            </a:fld>
            <a:endParaRPr lang="en-US"/>
          </a:p>
        </p:txBody>
      </p:sp>
      <p:sp>
        <p:nvSpPr>
          <p:cNvPr id="413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D3F6E8-8C63-064F-B7EC-3B6EFDDD8D88}" type="slidenum">
              <a:rPr lang="en-US"/>
              <a:pPr/>
              <a:t>10</a:t>
            </a:fld>
            <a:endParaRPr lang="en-US"/>
          </a:p>
        </p:txBody>
      </p:sp>
      <p:sp>
        <p:nvSpPr>
          <p:cNvPr id="415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BE2313-0600-4841-AA2A-93A772C77B55}" type="slidenum">
              <a:rPr lang="en-US"/>
              <a:pPr/>
              <a:t>11</a:t>
            </a:fld>
            <a:endParaRPr lang="en-US"/>
          </a:p>
        </p:txBody>
      </p:sp>
      <p:sp>
        <p:nvSpPr>
          <p:cNvPr id="417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C0BABF-3C0C-804D-A7C1-D3EBFE450D60}" type="slidenum">
              <a:rPr lang="en-US"/>
              <a:pPr/>
              <a:t>12</a:t>
            </a:fld>
            <a:endParaRPr lang="en-US"/>
          </a:p>
        </p:txBody>
      </p:sp>
      <p:sp>
        <p:nvSpPr>
          <p:cNvPr id="41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27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sa/3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046163" y="6092834"/>
            <a:ext cx="659555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>
                <a:latin typeface="Calisto MT"/>
              </a:rPr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000" dirty="0" smtClean="0">
                <a:latin typeface="Calisto MT"/>
              </a:rPr>
              <a:t>Licensed under the Creative Commons 3.0 BY-SA (Attribution-</a:t>
            </a:r>
            <a:r>
              <a:rPr lang="en-US" sz="1000" dirty="0" err="1" smtClean="0">
                <a:latin typeface="Calisto MT"/>
              </a:rPr>
              <a:t>Sharealike</a:t>
            </a:r>
            <a:r>
              <a:rPr lang="en-US" sz="1000" dirty="0" smtClean="0">
                <a:latin typeface="Calisto MT"/>
              </a:rPr>
              <a:t>) license.</a:t>
            </a:r>
          </a:p>
          <a:p>
            <a:pPr algn="l" eaLnBrk="1" hangingPunct="1">
              <a:defRPr/>
            </a:pPr>
            <a:r>
              <a:rPr lang="en-US" sz="1000" dirty="0" smtClean="0">
                <a:latin typeface="Calisto MT"/>
              </a:rPr>
              <a:t>See </a:t>
            </a:r>
            <a:r>
              <a:rPr lang="en-US" sz="1000" dirty="0" smtClean="0">
                <a:latin typeface="Calisto MT"/>
                <a:hlinkClick r:id="rId14"/>
              </a:rPr>
              <a:t>http://creativecommons.org/licenses/by-sa/3.0/</a:t>
            </a:r>
            <a:r>
              <a:rPr lang="en-US" sz="1000" dirty="0" smtClean="0">
                <a:latin typeface="Calisto MT"/>
              </a:rPr>
              <a:t> </a:t>
            </a:r>
          </a:p>
          <a:p>
            <a:pPr algn="l" eaLnBrk="1" hangingPunct="1">
              <a:defRPr/>
            </a:pPr>
            <a:endParaRPr lang="en-US" sz="1000" dirty="0" smtClean="0">
              <a:latin typeface="Calisto MT"/>
            </a:endParaRPr>
          </a:p>
        </p:txBody>
      </p:sp>
      <p:pic>
        <p:nvPicPr>
          <p:cNvPr id="24" name="Picture 23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4" y="6254746"/>
            <a:ext cx="725399" cy="25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sto M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sto M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sto M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sto M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sto M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sto M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adrianco/global-netflix-platform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witter.github.io/finagle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key.org/~marius/talks/twittersystems/%234" TargetMode="External"/><Relationship Id="rId3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 dirty="0" smtClean="0">
                <a:ea typeface="ヒラギノ角ゴ ProN W3" charset="0"/>
                <a:cs typeface="ヒラギノ角ゴ ProN W3" charset="0"/>
              </a:rPr>
              <a:t>June 2016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85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scaling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Databases a shared resource</a:t>
            </a:r>
          </a:p>
          <a:p>
            <a:r>
              <a:rPr lang="en-US"/>
              <a:t>Hard to scale-out</a:t>
            </a:r>
          </a:p>
          <a:p>
            <a:r>
              <a:rPr lang="en-US"/>
              <a:t>Front-end and backend shared by </a:t>
            </a:r>
          </a:p>
          <a:p>
            <a:pPr lvl="1"/>
            <a:r>
              <a:rPr lang="en-US"/>
              <a:t>Too many teams</a:t>
            </a:r>
          </a:p>
          <a:p>
            <a:pPr lvl="1"/>
            <a:r>
              <a:rPr lang="en-US"/>
              <a:t>Too many processes</a:t>
            </a:r>
          </a:p>
        </p:txBody>
      </p:sp>
    </p:spTree>
    <p:extLst>
      <p:ext uri="{BB962C8B-B14F-4D97-AF65-F5344CB8AC3E}">
        <p14:creationId xmlns:p14="http://schemas.microsoft.com/office/powerpoint/2010/main" val="1437987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new model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/>
              <a:t>In 2001 decided on a new approach</a:t>
            </a:r>
          </a:p>
          <a:p>
            <a:pPr>
              <a:lnSpc>
                <a:spcPct val="80000"/>
              </a:lnSpc>
            </a:pPr>
            <a:r>
              <a:rPr lang="en-US" sz="2800"/>
              <a:t>SOA based – even before the term was in common usage</a:t>
            </a:r>
          </a:p>
          <a:p>
            <a:pPr>
              <a:lnSpc>
                <a:spcPct val="80000"/>
              </a:lnSpc>
            </a:pPr>
            <a:r>
              <a:rPr lang="en-US" sz="2800"/>
              <a:t>Encapsulating the data with the business logic that operates on the data</a:t>
            </a:r>
          </a:p>
          <a:p>
            <a:pPr>
              <a:lnSpc>
                <a:spcPct val="80000"/>
              </a:lnSpc>
            </a:pPr>
            <a:r>
              <a:rPr lang="en-US" sz="2800"/>
              <a:t>Only access through a published service interface</a:t>
            </a:r>
          </a:p>
          <a:p>
            <a:pPr>
              <a:lnSpc>
                <a:spcPct val="80000"/>
              </a:lnSpc>
            </a:pPr>
            <a:r>
              <a:rPr lang="en-US" sz="2800"/>
              <a:t>No direct database access is allowed from outside the service</a:t>
            </a:r>
          </a:p>
          <a:p>
            <a:pPr>
              <a:lnSpc>
                <a:spcPct val="80000"/>
              </a:lnSpc>
            </a:pPr>
            <a:r>
              <a:rPr lang="en-US" sz="2800"/>
              <a:t>No data sharing among the services. </a:t>
            </a:r>
          </a:p>
        </p:txBody>
      </p:sp>
    </p:spTree>
    <p:extLst>
      <p:ext uri="{BB962C8B-B14F-4D97-AF65-F5344CB8AC3E}">
        <p14:creationId xmlns:p14="http://schemas.microsoft.com/office/powerpoint/2010/main" val="3485164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Growth</a:t>
            </a:r>
          </a:p>
        </p:txBody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Amazon services in the hundreds</a:t>
            </a:r>
          </a:p>
          <a:p>
            <a:pPr>
              <a:lnSpc>
                <a:spcPct val="90000"/>
              </a:lnSpc>
            </a:pPr>
            <a:r>
              <a:rPr lang="en-US" sz="2800"/>
              <a:t>A typical visit to the homepage may include calls to 100 services</a:t>
            </a:r>
          </a:p>
          <a:p>
            <a:pPr>
              <a:lnSpc>
                <a:spcPct val="90000"/>
              </a:lnSpc>
            </a:pPr>
            <a:r>
              <a:rPr lang="en-US" sz="2800"/>
              <a:t>Caching reduces the actual network traffic</a:t>
            </a:r>
          </a:p>
          <a:p>
            <a:pPr>
              <a:lnSpc>
                <a:spcPct val="90000"/>
              </a:lnSpc>
            </a:pPr>
            <a:r>
              <a:rPr lang="en-US" sz="2800"/>
              <a:t>Fully distributed, decentralized</a:t>
            </a:r>
          </a:p>
          <a:p>
            <a:pPr>
              <a:lnSpc>
                <a:spcPct val="90000"/>
              </a:lnSpc>
            </a:pPr>
            <a:r>
              <a:rPr lang="en-US" sz="2800"/>
              <a:t>The web servers are just one client into the service fabric</a:t>
            </a:r>
          </a:p>
        </p:txBody>
      </p:sp>
    </p:spTree>
    <p:extLst>
      <p:ext uri="{BB962C8B-B14F-4D97-AF65-F5344CB8AC3E}">
        <p14:creationId xmlns:p14="http://schemas.microsoft.com/office/powerpoint/2010/main" val="1083995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Matched by business growth</a:t>
            </a:r>
          </a:p>
        </p:txBody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Amazon is supporting many new businesses</a:t>
            </a:r>
          </a:p>
          <a:p>
            <a:r>
              <a:rPr lang="en-US"/>
              <a:t>Books, CDs, Electronics, Toys, Tools and Hardware,…</a:t>
            </a:r>
          </a:p>
          <a:p>
            <a:r>
              <a:rPr lang="en-US"/>
              <a:t>Plus millions of independent retailers sharing the Amazon platform</a:t>
            </a:r>
          </a:p>
        </p:txBody>
      </p:sp>
    </p:spTree>
    <p:extLst>
      <p:ext uri="{BB962C8B-B14F-4D97-AF65-F5344CB8AC3E}">
        <p14:creationId xmlns:p14="http://schemas.microsoft.com/office/powerpoint/2010/main" val="36966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 learnt</a:t>
            </a:r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Isolation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Service Orientation promotes ownership and control</a:t>
            </a:r>
          </a:p>
          <a:p>
            <a:pPr>
              <a:lnSpc>
                <a:spcPct val="90000"/>
              </a:lnSpc>
            </a:pPr>
            <a:r>
              <a:rPr lang="en-US" sz="2800"/>
              <a:t>Scalability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By preventing direct database access, can scale the services without affecting clients</a:t>
            </a:r>
          </a:p>
          <a:p>
            <a:pPr>
              <a:lnSpc>
                <a:spcPct val="90000"/>
              </a:lnSpc>
            </a:pPr>
            <a:r>
              <a:rPr lang="en-US" sz="2800"/>
              <a:t>Need a common service-access mechanism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Aggregation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Routing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3718685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Organization</a:t>
            </a:r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Each service has a team associated with it, and that team is completely responsible for the service—from scoping out the functionality, to architecting it, to building it, and operating it… </a:t>
            </a:r>
            <a:r>
              <a:rPr lang="en-US" sz="2000" b="1" i="1"/>
              <a:t>You build it, you run it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Werner Vogels, CTO, Amazon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 lvl="1">
              <a:lnSpc>
                <a:spcPct val="90000"/>
              </a:lnSpc>
            </a:pPr>
            <a:r>
              <a:rPr lang="en-US" sz="2400"/>
              <a:t>Promotes Customer Focus and Innovation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Gives developers direct access to customers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And experience of how their code performs</a:t>
            </a:r>
          </a:p>
        </p:txBody>
      </p:sp>
    </p:spTree>
    <p:extLst>
      <p:ext uri="{BB962C8B-B14F-4D97-AF65-F5344CB8AC3E}">
        <p14:creationId xmlns:p14="http://schemas.microsoft.com/office/powerpoint/2010/main" val="94055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82" y="692149"/>
            <a:ext cx="7203174" cy="4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7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SOA evolve?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00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Directly came out of XML</a:t>
            </a:r>
          </a:p>
          <a:p>
            <a:pPr lvl="1"/>
            <a:r>
              <a:rPr lang="en-US" dirty="0" smtClean="0"/>
              <a:t>Understanding the schema and structure of messages </a:t>
            </a:r>
          </a:p>
          <a:p>
            <a:pPr lvl="1"/>
            <a:r>
              <a:rPr lang="en-US" dirty="0" smtClean="0"/>
              <a:t>Especially within the “fabric” not just at the endpoints</a:t>
            </a:r>
          </a:p>
          <a:p>
            <a:r>
              <a:rPr lang="en-US" dirty="0" smtClean="0"/>
              <a:t>What’s different?</a:t>
            </a:r>
          </a:p>
          <a:p>
            <a:pPr lvl="1"/>
            <a:r>
              <a:rPr lang="en-US" dirty="0" smtClean="0"/>
              <a:t>Metadata and third-party usage</a:t>
            </a:r>
            <a:endParaRPr lang="en-US" dirty="0" smtClean="0"/>
          </a:p>
          <a:p>
            <a:pPr lvl="1"/>
            <a:r>
              <a:rPr lang="en-US" dirty="0" smtClean="0"/>
              <a:t>Policies, Governance,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Inherent Security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979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9" y="1163617"/>
            <a:ext cx="7601912" cy="5070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65036" y="5869546"/>
            <a:ext cx="373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http://</a:t>
            </a:r>
            <a:r>
              <a:rPr lang="en-US" dirty="0" err="1">
                <a:solidFill>
                  <a:schemeClr val="bg1"/>
                </a:solidFill>
                <a:latin typeface="Calisto MT"/>
                <a:cs typeface="Calisto MT"/>
              </a:rPr>
              <a:t>www.flickr.com</a:t>
            </a:r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/photos/</a:t>
            </a:r>
            <a:r>
              <a:rPr lang="en-US" dirty="0" err="1">
                <a:solidFill>
                  <a:schemeClr val="bg1"/>
                </a:solidFill>
                <a:latin typeface="Calisto MT"/>
                <a:cs typeface="Calisto MT"/>
              </a:rPr>
              <a:t>yjv</a:t>
            </a:r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0715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9" y="1254136"/>
            <a:ext cx="9144000" cy="48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9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794"/>
          <a:stretch/>
        </p:blipFill>
        <p:spPr>
          <a:xfrm>
            <a:off x="187606" y="1359918"/>
            <a:ext cx="8803062" cy="529543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1691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Distributed Computing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988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 and Macro Services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 rot="5400000">
            <a:off x="1270100" y="3051684"/>
            <a:ext cx="2040721" cy="3410273"/>
            <a:chOff x="5765394" y="1783614"/>
            <a:chExt cx="2040721" cy="3410273"/>
          </a:xfrm>
        </p:grpSpPr>
        <p:grpSp>
          <p:nvGrpSpPr>
            <p:cNvPr id="7" name="Group 6"/>
            <p:cNvGrpSpPr/>
            <p:nvPr/>
          </p:nvGrpSpPr>
          <p:grpSpPr>
            <a:xfrm>
              <a:off x="6452945" y="3562666"/>
              <a:ext cx="1213016" cy="670640"/>
              <a:chOff x="7363722" y="2611212"/>
              <a:chExt cx="1213016" cy="67064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Can 4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474353" y="1893208"/>
              <a:ext cx="1213016" cy="670640"/>
              <a:chOff x="7363722" y="2611212"/>
              <a:chExt cx="1213016" cy="67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Can 9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74348" y="2727937"/>
              <a:ext cx="1213016" cy="670640"/>
              <a:chOff x="7363722" y="2611212"/>
              <a:chExt cx="1213016" cy="67064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an 13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8364" y="4385706"/>
              <a:ext cx="1213016" cy="670640"/>
              <a:chOff x="7363722" y="2611212"/>
              <a:chExt cx="1213016" cy="670640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an 17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 rot="16200000">
              <a:off x="4564260" y="3268976"/>
              <a:ext cx="3144354" cy="4303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API Facade</a:t>
              </a: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765394" y="1783614"/>
              <a:ext cx="2040721" cy="3410273"/>
            </a:xfrm>
            <a:prstGeom prst="roundRect">
              <a:avLst>
                <a:gd name="adj" fmla="val 7631"/>
              </a:avLst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 rot="5400000">
            <a:off x="5018736" y="3051684"/>
            <a:ext cx="2040721" cy="3410273"/>
            <a:chOff x="5765394" y="1783614"/>
            <a:chExt cx="2040721" cy="3410273"/>
          </a:xfrm>
        </p:grpSpPr>
        <p:grpSp>
          <p:nvGrpSpPr>
            <p:cNvPr id="24" name="Group 23"/>
            <p:cNvGrpSpPr/>
            <p:nvPr/>
          </p:nvGrpSpPr>
          <p:grpSpPr>
            <a:xfrm>
              <a:off x="6452945" y="3562666"/>
              <a:ext cx="1213016" cy="670640"/>
              <a:chOff x="7363722" y="2611212"/>
              <a:chExt cx="1213016" cy="670640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an 39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474353" y="1893208"/>
              <a:ext cx="1213016" cy="670640"/>
              <a:chOff x="7363722" y="2611212"/>
              <a:chExt cx="1213016" cy="670640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Can 36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474348" y="2727937"/>
              <a:ext cx="1213016" cy="670640"/>
              <a:chOff x="7363722" y="2611212"/>
              <a:chExt cx="1213016" cy="670640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an 33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6448364" y="4385706"/>
              <a:ext cx="1213016" cy="670640"/>
              <a:chOff x="7363722" y="2611212"/>
              <a:chExt cx="1213016" cy="670640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Can 30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Rounded Rectangle 27"/>
            <p:cNvSpPr/>
            <p:nvPr/>
          </p:nvSpPr>
          <p:spPr>
            <a:xfrm rot="16200000">
              <a:off x="4564260" y="3268976"/>
              <a:ext cx="3144354" cy="4303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API Facade</a:t>
              </a:r>
              <a:endParaRPr lang="en-US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765394" y="1783614"/>
              <a:ext cx="2040721" cy="3410273"/>
            </a:xfrm>
            <a:prstGeom prst="roundRect">
              <a:avLst>
                <a:gd name="adj" fmla="val 7631"/>
              </a:avLst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 rot="5400000">
            <a:off x="1270100" y="732862"/>
            <a:ext cx="2040721" cy="3410273"/>
            <a:chOff x="5765394" y="1783614"/>
            <a:chExt cx="2040721" cy="3410273"/>
          </a:xfrm>
        </p:grpSpPr>
        <p:grpSp>
          <p:nvGrpSpPr>
            <p:cNvPr id="43" name="Group 42"/>
            <p:cNvGrpSpPr/>
            <p:nvPr/>
          </p:nvGrpSpPr>
          <p:grpSpPr>
            <a:xfrm>
              <a:off x="6452945" y="3562666"/>
              <a:ext cx="1213016" cy="670640"/>
              <a:chOff x="7363722" y="2611212"/>
              <a:chExt cx="1213016" cy="670640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Can 58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6474353" y="1893208"/>
              <a:ext cx="1213016" cy="670640"/>
              <a:chOff x="7363722" y="2611212"/>
              <a:chExt cx="1213016" cy="670640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an 55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474348" y="2727937"/>
              <a:ext cx="1213016" cy="670640"/>
              <a:chOff x="7363722" y="2611212"/>
              <a:chExt cx="1213016" cy="670640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an 52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6448364" y="4385706"/>
              <a:ext cx="1213016" cy="670640"/>
              <a:chOff x="7363722" y="2611212"/>
              <a:chExt cx="1213016" cy="670640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an 49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Rounded Rectangle 46"/>
            <p:cNvSpPr/>
            <p:nvPr/>
          </p:nvSpPr>
          <p:spPr>
            <a:xfrm rot="16200000">
              <a:off x="4564260" y="3268976"/>
              <a:ext cx="3144354" cy="4303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API Facade</a:t>
              </a:r>
              <a:endParaRPr lang="en-US" dirty="0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5765394" y="1783614"/>
              <a:ext cx="2040721" cy="3410273"/>
            </a:xfrm>
            <a:prstGeom prst="roundRect">
              <a:avLst>
                <a:gd name="adj" fmla="val 7631"/>
              </a:avLst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1827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1083333"/>
            <a:ext cx="9144000" cy="56283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59396" y="2124856"/>
            <a:ext cx="8269121" cy="702519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9396" y="2979775"/>
            <a:ext cx="8269121" cy="702519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9396" y="3834694"/>
            <a:ext cx="8269121" cy="70251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9396" y="4689613"/>
            <a:ext cx="8269121" cy="702519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59396" y="5544532"/>
            <a:ext cx="8269121" cy="7025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384815" y="5677630"/>
            <a:ext cx="757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System </a:t>
            </a:r>
          </a:p>
          <a:p>
            <a:r>
              <a:rPr lang="en-US" sz="1100" dirty="0" smtClean="0"/>
              <a:t>Of Record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536392" y="4798128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Data</a:t>
            </a:r>
          </a:p>
          <a:p>
            <a:pPr algn="ctr"/>
            <a:r>
              <a:rPr lang="en-US" sz="1100" dirty="0" err="1" smtClean="0"/>
              <a:t>Virt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549217" y="4006269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SOA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597622" y="3172441"/>
            <a:ext cx="374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API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392731" y="2280995"/>
            <a:ext cx="796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Systems</a:t>
            </a:r>
          </a:p>
          <a:p>
            <a:pPr algn="ctr"/>
            <a:r>
              <a:rPr lang="en-US" sz="1100" dirty="0" smtClean="0"/>
              <a:t>Of </a:t>
            </a:r>
            <a:r>
              <a:rPr lang="en-US" sz="1100" dirty="0" err="1" smtClean="0"/>
              <a:t>Engmnt</a:t>
            </a:r>
            <a:endParaRPr lang="en-US" sz="1100" dirty="0"/>
          </a:p>
        </p:txBody>
      </p:sp>
      <p:sp>
        <p:nvSpPr>
          <p:cNvPr id="14" name="Rounded Rectangle 13"/>
          <p:cNvSpPr/>
          <p:nvPr/>
        </p:nvSpPr>
        <p:spPr>
          <a:xfrm>
            <a:off x="1124857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74686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824515" y="1173240"/>
            <a:ext cx="2126342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69392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352692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78857" y="1158254"/>
            <a:ext cx="656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Develop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781186" y="1155659"/>
            <a:ext cx="599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Publish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183514" y="1153064"/>
            <a:ext cx="1440771" cy="2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Consume and Run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950857" y="1158254"/>
            <a:ext cx="1440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Secure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51461" y="1150469"/>
            <a:ext cx="1440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Monitor and</a:t>
            </a:r>
          </a:p>
          <a:p>
            <a:pPr algn="ctr"/>
            <a:r>
              <a:rPr lang="en-US" sz="1100" dirty="0" smtClean="0"/>
              <a:t>Manage</a:t>
            </a:r>
            <a:endParaRPr lang="en-US" sz="1100" dirty="0"/>
          </a:p>
        </p:txBody>
      </p:sp>
      <p:sp>
        <p:nvSpPr>
          <p:cNvPr id="2" name="Rectangle 1"/>
          <p:cNvSpPr/>
          <p:nvPr/>
        </p:nvSpPr>
        <p:spPr>
          <a:xfrm>
            <a:off x="1209524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Web App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Development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899066" y="2225524"/>
            <a:ext cx="919627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Mobile Apps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Web Apps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09524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SDKs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09524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Service Tooling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9524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Taxonomy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Ontology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Tooling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09524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Legacy Tooling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4723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Public / Private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App Store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4723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Store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74723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Governance Registry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74723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Registry and Governance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74723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Traditional Documentation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54059" y="2225525"/>
            <a:ext cx="1016000" cy="2026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SSO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54059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Access Control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154059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Access Control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54059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Directory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28981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Device Management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428981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Analytics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428981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Business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Analytics Monitor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428981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Analytics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Big Data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428981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Enterprise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Monitoring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99067" y="3067264"/>
            <a:ext cx="3299542" cy="1533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Gateway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899066" y="3866214"/>
            <a:ext cx="1944913" cy="1709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Enterprise API Gateway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899066" y="4739997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Services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67107" y="56408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SAP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924352" y="2225524"/>
            <a:ext cx="919627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Portal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157047" y="2489993"/>
            <a:ext cx="1016000" cy="2026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Web Access </a:t>
            </a:r>
            <a:r>
              <a:rPr lang="en-US" sz="900" dirty="0" err="1" smtClean="0">
                <a:solidFill>
                  <a:schemeClr val="tx1"/>
                </a:solidFill>
              </a:rPr>
              <a:t>Mgt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902054" y="3300424"/>
            <a:ext cx="1944913" cy="1766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MBaaS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157047" y="3300425"/>
            <a:ext cx="1041561" cy="17668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OAuth2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02055" y="4075314"/>
            <a:ext cx="913649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Orchestration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924352" y="4084465"/>
            <a:ext cx="916638" cy="19994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Workflow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899066" y="4316773"/>
            <a:ext cx="916638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RT Stream </a:t>
            </a:r>
            <a:r>
              <a:rPr lang="en-US" sz="600" dirty="0" err="1" smtClean="0">
                <a:solidFill>
                  <a:schemeClr val="tx1"/>
                </a:solidFill>
              </a:rPr>
              <a:t>Proc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930329" y="4307094"/>
            <a:ext cx="916638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ESB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893630" y="4993731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Enterprise Cache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61670" y="5887269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Oracle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417051" y="56408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MF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422031" y="588398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CICS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864291" y="564584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 smtClean="0">
                <a:solidFill>
                  <a:schemeClr val="tx1"/>
                </a:solidFill>
              </a:rPr>
              <a:t>P’Soft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69271" y="58889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IBM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311531" y="565082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Legacy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316511" y="589394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CRM</a:t>
            </a:r>
            <a:endParaRPr lang="en-US" sz="7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16" y="1445498"/>
            <a:ext cx="602798" cy="60279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933" y="1536762"/>
            <a:ext cx="499776" cy="49977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680" y="1419864"/>
            <a:ext cx="638078" cy="64092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245" y="1445498"/>
            <a:ext cx="591040" cy="59104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589" y="1452543"/>
            <a:ext cx="544641" cy="54464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934" y="1550163"/>
            <a:ext cx="486375" cy="486375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3902055" y="5247465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Adapter Layer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5" name="Title 74"/>
          <p:cNvSpPr>
            <a:spLocks noGrp="1"/>
          </p:cNvSpPr>
          <p:nvPr>
            <p:ph type="title"/>
          </p:nvPr>
        </p:nvSpPr>
        <p:spPr>
          <a:xfrm>
            <a:off x="457200" y="1335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End-to-End Architecture and Functional Requirements</a:t>
            </a:r>
            <a:br>
              <a:rPr lang="en-US" sz="2800" dirty="0" smtClean="0"/>
            </a:br>
            <a:r>
              <a:rPr lang="en-US" sz="2800" dirty="0" smtClean="0"/>
              <a:t>for a Connected Business</a:t>
            </a:r>
            <a:br>
              <a:rPr lang="en-US" sz="2800" dirty="0" smtClean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3834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 != SOA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SOA’s that don’t use Web Services</a:t>
            </a:r>
          </a:p>
          <a:p>
            <a:pPr lvl="1"/>
            <a:r>
              <a:rPr lang="en-US" dirty="0" smtClean="0"/>
              <a:t>We will see some in the case studies…</a:t>
            </a:r>
          </a:p>
          <a:p>
            <a:r>
              <a:rPr lang="en-US" dirty="0" smtClean="0"/>
              <a:t>There are systems that use Web Services that are not Service Oriented</a:t>
            </a:r>
          </a:p>
          <a:p>
            <a:pPr lvl="1"/>
            <a:r>
              <a:rPr lang="en-US" dirty="0" smtClean="0"/>
              <a:t>e.g. Taking an existing text/TCP model and </a:t>
            </a:r>
            <a:r>
              <a:rPr lang="en-US" dirty="0" err="1" smtClean="0"/>
              <a:t>tunnelling</a:t>
            </a:r>
            <a:r>
              <a:rPr lang="en-US" dirty="0" smtClean="0"/>
              <a:t> over SOAP</a:t>
            </a:r>
          </a:p>
        </p:txBody>
      </p:sp>
    </p:spTree>
    <p:extLst>
      <p:ext uri="{BB962C8B-B14F-4D97-AF65-F5344CB8AC3E}">
        <p14:creationId xmlns:p14="http://schemas.microsoft.com/office/powerpoint/2010/main" val="3678160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40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3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09616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Business to Government</a:t>
            </a:r>
          </a:p>
        </p:txBody>
      </p:sp>
    </p:spTree>
    <p:extLst>
      <p:ext uri="{BB962C8B-B14F-4D97-AF65-F5344CB8AC3E}">
        <p14:creationId xmlns:p14="http://schemas.microsoft.com/office/powerpoint/2010/main" val="2876019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220480" y="1208288"/>
          <a:ext cx="4115520" cy="2658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" name="Bitmap Image" r:id="rId3" imgW="1533739" imgH="990738" progId="Paint.Picture">
                  <p:embed/>
                </p:oleObj>
              </mc:Choice>
              <mc:Fallback>
                <p:oleObj name="Bitmap Image" r:id="rId3" imgW="1533739" imgH="99073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0480" y="1208288"/>
                        <a:ext cx="4115520" cy="26585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3330720" y="4221084"/>
            <a:ext cx="1511478" cy="59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en-US" sz="3300"/>
              <a:t>OIO SOI</a:t>
            </a:r>
          </a:p>
        </p:txBody>
      </p:sp>
    </p:spTree>
    <p:extLst>
      <p:ext uri="{BB962C8B-B14F-4D97-AF65-F5344CB8AC3E}">
        <p14:creationId xmlns:p14="http://schemas.microsoft.com/office/powerpoint/2010/main" val="3543477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OIO SOI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Danish Government wanted to simplify electronic business</a:t>
            </a:r>
          </a:p>
          <a:p>
            <a:pPr lvl="1"/>
            <a:r>
              <a:rPr lang="en-US"/>
              <a:t>Especially for Business-to-Government (B2G)</a:t>
            </a:r>
          </a:p>
          <a:p>
            <a:r>
              <a:rPr lang="en-US"/>
              <a:t> Potential savings of 630m Euros by digitalizing business</a:t>
            </a:r>
          </a:p>
          <a:p>
            <a:r>
              <a:rPr lang="en-US"/>
              <a:t>Requirements</a:t>
            </a:r>
          </a:p>
          <a:p>
            <a:pPr lvl="1"/>
            <a:r>
              <a:rPr lang="en-US"/>
              <a:t>Reliable delivery</a:t>
            </a:r>
          </a:p>
          <a:p>
            <a:pPr lvl="1"/>
            <a:r>
              <a:rPr lang="en-US"/>
              <a:t>Secure – encrypted and signed messages</a:t>
            </a:r>
          </a:p>
          <a:p>
            <a:pPr lvl="1"/>
            <a:r>
              <a:rPr lang="en-US"/>
              <a:t>Support small businesses</a:t>
            </a:r>
          </a:p>
          <a:p>
            <a:pPr>
              <a:buFont typeface="Wingdings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98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OIO SOI	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Several aspects</a:t>
            </a:r>
          </a:p>
          <a:p>
            <a:pPr lvl="1"/>
            <a:r>
              <a:rPr lang="en-US"/>
              <a:t>A registry for service lookup</a:t>
            </a:r>
          </a:p>
          <a:p>
            <a:pPr lvl="1"/>
            <a:r>
              <a:rPr lang="en-US"/>
              <a:t>A profile of transport protocols</a:t>
            </a:r>
          </a:p>
          <a:p>
            <a:pPr lvl="1"/>
            <a:r>
              <a:rPr lang="en-US"/>
              <a:t>Open Source toolkits for Java and .NET</a:t>
            </a:r>
          </a:p>
          <a:p>
            <a:pPr lvl="1"/>
            <a:r>
              <a:rPr lang="en-US"/>
              <a:t>A reference implementation of a message handler</a:t>
            </a:r>
          </a:p>
          <a:p>
            <a:pPr lvl="1"/>
            <a:r>
              <a:rPr lang="en-US"/>
              <a:t>A legal framework</a:t>
            </a:r>
          </a:p>
          <a:p>
            <a:r>
              <a:rPr lang="en-US"/>
              <a:t>Some existing framework</a:t>
            </a:r>
          </a:p>
          <a:p>
            <a:pPr lvl="1"/>
            <a:r>
              <a:rPr lang="en-US"/>
              <a:t>A nationwide digital certificate framework</a:t>
            </a:r>
          </a:p>
          <a:p>
            <a:pPr lvl="1"/>
            <a:r>
              <a:rPr lang="en-US"/>
              <a:t>A standard XML syntax for invoices and orders (UBL2)</a:t>
            </a:r>
          </a:p>
          <a:p>
            <a:pPr lvl="1">
              <a:buFont typeface="Symbol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5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architecture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logically a complete peer-to-peer architecture</a:t>
            </a:r>
          </a:p>
          <a:p>
            <a:pPr lvl="1"/>
            <a:r>
              <a:rPr lang="en-US"/>
              <a:t>With only a central registry</a:t>
            </a:r>
          </a:p>
          <a:p>
            <a:r>
              <a:rPr lang="en-US"/>
              <a:t>Any company can talk to any other company</a:t>
            </a:r>
          </a:p>
          <a:p>
            <a:r>
              <a:rPr lang="en-US"/>
              <a:t>Even those with only mail accounts</a:t>
            </a:r>
          </a:p>
          <a:p>
            <a:r>
              <a:rPr lang="en-US"/>
              <a:t>Cannot track all the requests!</a:t>
            </a:r>
          </a:p>
          <a:p>
            <a:pPr>
              <a:buFont typeface="Wingdings" charset="0"/>
              <a:buNone/>
            </a:pP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73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3482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841" y="1273094"/>
            <a:ext cx="8621280" cy="3184175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568801" y="4520635"/>
            <a:ext cx="5335591" cy="914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18,500 companies sending invoices via RASP</a:t>
            </a:r>
          </a:p>
          <a:p>
            <a:r>
              <a:rPr lang="en-US">
                <a:solidFill>
                  <a:schemeClr val="tx1"/>
                </a:solidFill>
              </a:rPr>
              <a:t>Mandatory to send invoices to all government agencies</a:t>
            </a:r>
          </a:p>
          <a:p>
            <a:r>
              <a:rPr lang="en-US">
                <a:solidFill>
                  <a:schemeClr val="tx1"/>
                </a:solidFill>
              </a:rPr>
              <a:t>Scanning companies and a web gateway allow bridging</a:t>
            </a:r>
          </a:p>
        </p:txBody>
      </p:sp>
    </p:spTree>
    <p:extLst>
      <p:ext uri="{BB962C8B-B14F-4D97-AF65-F5344CB8AC3E}">
        <p14:creationId xmlns:p14="http://schemas.microsoft.com/office/powerpoint/2010/main" val="2604448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Distributed Computing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</a:t>
            </a:r>
          </a:p>
          <a:p>
            <a:r>
              <a:rPr lang="en-US" dirty="0" smtClean="0"/>
              <a:t>Evolution</a:t>
            </a:r>
          </a:p>
          <a:p>
            <a:r>
              <a:rPr lang="en-US" dirty="0" smtClean="0"/>
              <a:t>Integration</a:t>
            </a:r>
          </a:p>
          <a:p>
            <a:r>
              <a:rPr lang="en-US" dirty="0" smtClean="0"/>
              <a:t>Cross-boundary</a:t>
            </a:r>
          </a:p>
          <a:p>
            <a:r>
              <a:rPr lang="en-US" dirty="0" smtClean="0"/>
              <a:t>Resilience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976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915"/>
            <a:ext cx="9144000" cy="61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52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398"/>
            <a:ext cx="9144000" cy="54986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June 2016: </a:t>
            </a:r>
            <a:r>
              <a:rPr lang="en-US" dirty="0" err="1" smtClean="0"/>
              <a:t>Tradeshift</a:t>
            </a:r>
            <a:r>
              <a:rPr lang="en-US" dirty="0" smtClean="0"/>
              <a:t> raise </a:t>
            </a:r>
            <a:r>
              <a:rPr lang="en-US" dirty="0" smtClean="0"/>
              <a:t>$75m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55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40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REST and Cloud based SOA approach</a:t>
            </a:r>
          </a:p>
          <a:p>
            <a:r>
              <a:rPr lang="en-US" dirty="0" smtClean="0"/>
              <a:t>Continuous Delivery</a:t>
            </a:r>
          </a:p>
          <a:p>
            <a:r>
              <a:rPr lang="en-US" dirty="0" smtClean="0"/>
              <a:t>100% Based in the cloud</a:t>
            </a:r>
          </a:p>
          <a:p>
            <a:r>
              <a:rPr lang="en-US" dirty="0" smtClean="0"/>
              <a:t>See excellent presentations from Adrian Cockcroft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hlinkClick r:id="rId2"/>
              </a:rPr>
              <a:t>http://www.slideshare.net/adrianco/global-netflix-</a:t>
            </a:r>
            <a:r>
              <a:rPr lang="en-US" dirty="0" smtClean="0">
                <a:hlinkClick r:id="rId2"/>
              </a:rPr>
              <a:t>platform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83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Deployed on AWS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0695" t="19202" r="9307" b="23602"/>
          <a:stretch/>
        </p:blipFill>
        <p:spPr>
          <a:xfrm>
            <a:off x="619125" y="1366838"/>
            <a:ext cx="8524875" cy="3810000"/>
          </a:xfrm>
        </p:spPr>
      </p:pic>
    </p:spTree>
    <p:extLst>
      <p:ext uri="{BB962C8B-B14F-4D97-AF65-F5344CB8AC3E}">
        <p14:creationId xmlns:p14="http://schemas.microsoft.com/office/powerpoint/2010/main" val="1551791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Services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889" t="24753" r="18095" b="21692"/>
          <a:stretch/>
        </p:blipFill>
        <p:spPr>
          <a:xfrm>
            <a:off x="457200" y="1302408"/>
            <a:ext cx="8435979" cy="415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08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(in)famous Chaos Monkey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Randomly kills machines</a:t>
            </a:r>
          </a:p>
          <a:p>
            <a:r>
              <a:rPr lang="en-US" dirty="0" smtClean="0"/>
              <a:t>Yes, production systems</a:t>
            </a:r>
          </a:p>
          <a:p>
            <a:r>
              <a:rPr lang="en-US" dirty="0" smtClean="0"/>
              <a:t>Proves that the system is </a:t>
            </a:r>
            <a:br>
              <a:rPr lang="en-US" dirty="0" smtClean="0"/>
            </a:br>
            <a:r>
              <a:rPr lang="en-US" dirty="0" smtClean="0"/>
              <a:t>resilient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387" y="1417638"/>
            <a:ext cx="3810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12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Sourced their technology:</a:t>
            </a:r>
          </a:p>
          <a:p>
            <a:pPr lvl="1"/>
            <a:r>
              <a:rPr lang="en-US" dirty="0" smtClean="0"/>
              <a:t>Finagle</a:t>
            </a:r>
          </a:p>
          <a:p>
            <a:pPr lvl="1"/>
            <a:r>
              <a:rPr lang="en-US" dirty="0">
                <a:hlinkClick r:id="rId2"/>
              </a:rPr>
              <a:t>http://twitter.github.io/finagle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Called an RPC system, but completely asynchronous</a:t>
            </a:r>
          </a:p>
          <a:p>
            <a:pPr lvl="1"/>
            <a:r>
              <a:rPr lang="en-US" dirty="0" smtClean="0"/>
              <a:t>Based on “Services”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29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hlinkClick r:id="rId2"/>
              </a:rPr>
              <a:t>http://monkey.org/~marius/talks/twittersystems/#</a:t>
            </a:r>
            <a:r>
              <a:rPr lang="en-US" sz="3200" dirty="0" smtClean="0">
                <a:hlinkClick r:id="rId2"/>
              </a:rPr>
              <a:t>4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17638"/>
            <a:ext cx="6924842" cy="44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53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Boeing Digital Airline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950" y="6554788"/>
            <a:ext cx="242888" cy="266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6A7ED7-98D3-3C45-8C6B-6A71D3302E0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23" name="Text Box 11"/>
          <p:cNvSpPr txBox="1">
            <a:spLocks noChangeArrowheads="1"/>
          </p:cNvSpPr>
          <p:nvPr/>
        </p:nvSpPr>
        <p:spPr bwMode="auto">
          <a:xfrm>
            <a:off x="5410200" y="5558550"/>
            <a:ext cx="36403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 dirty="0">
                <a:effectLst/>
                <a:latin typeface="Trebuchet MS" charset="0"/>
              </a:rPr>
              <a:t>Source: Interview with Werner </a:t>
            </a:r>
            <a:r>
              <a:rPr lang="en-US" sz="1200" dirty="0" err="1">
                <a:effectLst/>
                <a:latin typeface="Trebuchet MS" charset="0"/>
              </a:rPr>
              <a:t>Vogels</a:t>
            </a:r>
            <a:r>
              <a:rPr lang="en-US" sz="1200" dirty="0">
                <a:effectLst/>
                <a:latin typeface="Trebuchet MS" charset="0"/>
              </a:rPr>
              <a:t>, ACM </a:t>
            </a:r>
            <a:r>
              <a:rPr lang="en-US" sz="1200" dirty="0" smtClean="0">
                <a:effectLst/>
                <a:latin typeface="Trebuchet MS" charset="0"/>
              </a:rPr>
              <a:t>Queue</a:t>
            </a:r>
          </a:p>
          <a:p>
            <a:pPr eaLnBrk="0" hangingPunct="0"/>
            <a:r>
              <a:rPr lang="en-US" sz="1200" dirty="0">
                <a:latin typeface="Trebuchet MS" charset="0"/>
              </a:rPr>
              <a:t>https://</a:t>
            </a:r>
            <a:r>
              <a:rPr lang="en-US" sz="1200" dirty="0" err="1">
                <a:latin typeface="Trebuchet MS" charset="0"/>
              </a:rPr>
              <a:t>queue.acm.org</a:t>
            </a:r>
            <a:r>
              <a:rPr lang="en-US" sz="1200" dirty="0">
                <a:latin typeface="Trebuchet MS" charset="0"/>
              </a:rPr>
              <a:t>/</a:t>
            </a:r>
            <a:r>
              <a:rPr lang="en-US" sz="1200" dirty="0" err="1">
                <a:latin typeface="Trebuchet MS" charset="0"/>
              </a:rPr>
              <a:t>detail.cfm?id</a:t>
            </a:r>
            <a:r>
              <a:rPr lang="en-US" sz="1200" dirty="0">
                <a:latin typeface="Trebuchet MS" charset="0"/>
              </a:rPr>
              <a:t>=1142065</a:t>
            </a:r>
            <a:endParaRPr lang="en-US" sz="1200" dirty="0">
              <a:effectLst/>
              <a:latin typeface="Trebuchet M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0" y="0"/>
            <a:ext cx="89916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0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4800" y="609600"/>
            <a:ext cx="8534400" cy="5676900"/>
          </a:xfrm>
          <a:prstGeom prst="rect">
            <a:avLst/>
          </a:prstGeom>
        </p:spPr>
      </p:pic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74000" y="43975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rgbClr val="FF9900"/>
                </a:solidFill>
              </a:rPr>
              <a:t>Case Study : Boeing - A PaaS </a:t>
            </a:r>
            <a:r>
              <a:rPr lang="en-US" sz="1800" dirty="0" smtClean="0">
                <a:solidFill>
                  <a:srgbClr val="FF9900"/>
                </a:solidFill>
              </a:rPr>
              <a:t>based Integration and API ecosystem</a:t>
            </a:r>
            <a:endParaRPr lang="en" sz="1800" dirty="0">
              <a:solidFill>
                <a:srgbClr val="FF9900"/>
              </a:solidFill>
            </a:endParaRPr>
          </a:p>
          <a:p>
            <a:endParaRPr lang="en" sz="1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073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3637" y="792375"/>
            <a:ext cx="8601075" cy="5172075"/>
          </a:xfrm>
          <a:prstGeom prst="rect">
            <a:avLst/>
          </a:prstGeom>
        </p:spPr>
      </p:pic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71825" y="274650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Case Study : Multi-tenanted Mobile Orchestration Gateway </a:t>
            </a:r>
            <a:r>
              <a:rPr lang="en" sz="1800" dirty="0" smtClean="0">
                <a:solidFill>
                  <a:srgbClr val="FF9900"/>
                </a:solidFill>
              </a:rPr>
              <a:t>Platform</a:t>
            </a:r>
            <a:endParaRPr lang="en" sz="1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3932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 TV company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Needed to scale up to provide instant pay-as-you-go on mobile devices</a:t>
            </a:r>
          </a:p>
          <a:p>
            <a:r>
              <a:rPr lang="en-US" dirty="0" smtClean="0"/>
              <a:t>Support Disaster Recovery (DR)</a:t>
            </a:r>
          </a:p>
          <a:p>
            <a:r>
              <a:rPr lang="en-US" dirty="0" smtClean="0"/>
              <a:t>Elastic Scale e.g. during an important football match</a:t>
            </a:r>
          </a:p>
        </p:txBody>
      </p:sp>
    </p:spTree>
    <p:extLst>
      <p:ext uri="{BB962C8B-B14F-4D97-AF65-F5344CB8AC3E}">
        <p14:creationId xmlns:p14="http://schemas.microsoft.com/office/powerpoint/2010/main" val="416184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94096" y="2320684"/>
            <a:ext cx="2288547" cy="262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Existing architecture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(no changes)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97043" y="3377629"/>
            <a:ext cx="3022410" cy="5216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Integration Layer</a:t>
            </a:r>
            <a:endParaRPr lang="en-US" sz="1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784343" y="4203129"/>
            <a:ext cx="3022410" cy="5216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Cloud/NoSQL Multi-Master Database </a:t>
            </a:r>
            <a:endParaRPr lang="en-US" sz="1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4343" y="2602929"/>
            <a:ext cx="3022410" cy="521686"/>
          </a:xfrm>
          <a:prstGeom prst="roundRect">
            <a:avLst>
              <a:gd name="adj" fmla="val 1312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RESTful Services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4543" y="4123515"/>
            <a:ext cx="107288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2">
                    <a:lumMod val="50000"/>
                  </a:schemeClr>
                </a:solidFill>
              </a:rPr>
              <a:t>Replication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9243" y="2396315"/>
            <a:ext cx="3302000" cy="30480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Straight Arrow Connector 9"/>
          <p:cNvCxnSpPr>
            <a:endCxn id="6" idx="1"/>
          </p:cNvCxnSpPr>
          <p:nvPr/>
        </p:nvCxnSpPr>
        <p:spPr>
          <a:xfrm flipV="1">
            <a:off x="3857243" y="4463972"/>
            <a:ext cx="927100" cy="2443"/>
          </a:xfrm>
          <a:prstGeom prst="straightConnector1">
            <a:avLst/>
          </a:prstGeom>
          <a:ln w="28575" cmpd="sng">
            <a:solidFill>
              <a:srgbClr val="33996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4" idx="3"/>
          </p:cNvCxnSpPr>
          <p:nvPr/>
        </p:nvCxnSpPr>
        <p:spPr>
          <a:xfrm flipH="1" flipV="1">
            <a:off x="3882643" y="3634281"/>
            <a:ext cx="914400" cy="4191"/>
          </a:xfrm>
          <a:prstGeom prst="straightConnector1">
            <a:avLst/>
          </a:prstGeom>
          <a:ln w="28575" cmpd="sng">
            <a:solidFill>
              <a:srgbClr val="33996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57243" y="3298015"/>
            <a:ext cx="107279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2">
                    <a:lumMod val="50000"/>
                  </a:schemeClr>
                </a:solidFill>
              </a:rPr>
              <a:t>Notification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59043" y="494901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Cloud Platform</a:t>
            </a:r>
          </a:p>
          <a:p>
            <a:pPr algn="ctr"/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Cloud Datacenter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192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368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44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849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Anti-patterns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/>
              <a:t>Use a full waterfall model</a:t>
            </a:r>
          </a:p>
          <a:p>
            <a:r>
              <a:rPr lang="en-US" sz="2000"/>
              <a:t>Don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t budget time for integration test</a:t>
            </a:r>
          </a:p>
          <a:p>
            <a:pPr lvl="1"/>
            <a:r>
              <a:rPr lang="en-US" sz="2000"/>
              <a:t>Assume that standard coding unit test-&gt;integration test will work</a:t>
            </a:r>
          </a:p>
          <a:p>
            <a:r>
              <a:rPr lang="en-US" sz="2000"/>
              <a:t>Build unit tests that don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t test interoperability</a:t>
            </a:r>
          </a:p>
          <a:p>
            <a:pPr lvl="1"/>
            <a:r>
              <a:rPr lang="en-US" sz="2000"/>
              <a:t>E.g. Simulate XML request/response inside the calling system rather than calling a remote system</a:t>
            </a:r>
          </a:p>
          <a:p>
            <a:r>
              <a:rPr lang="en-US" sz="2000"/>
              <a:t>Wait until all the systems are ready before starting any integration test</a:t>
            </a:r>
          </a:p>
          <a:p>
            <a:pPr lvl="1"/>
            <a:r>
              <a:rPr lang="en-US" sz="2000"/>
              <a:t>A delay to one system will hold up testing all the others</a:t>
            </a:r>
          </a:p>
          <a:p>
            <a:r>
              <a:rPr lang="en-US" sz="2000"/>
              <a:t>Don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t bother with continuous build and test</a:t>
            </a:r>
          </a:p>
          <a:p>
            <a:pPr lvl="1"/>
            <a:r>
              <a:rPr lang="en-US" sz="2000"/>
              <a:t>Even better build by hand</a:t>
            </a:r>
          </a:p>
          <a:p>
            <a:pPr lvl="1"/>
            <a:r>
              <a:rPr lang="en-US" sz="2000" b="1"/>
              <a:t>Even better </a:t>
            </a:r>
            <a:r>
              <a:rPr lang="en-US" sz="2000"/>
              <a:t>test by hand too</a:t>
            </a:r>
            <a:endParaRPr lang="en-US" sz="2000" b="1"/>
          </a:p>
          <a:p>
            <a:r>
              <a:rPr lang="en-US" sz="2000"/>
              <a:t>Have a nice complex process to hand over from development to test</a:t>
            </a:r>
          </a:p>
          <a:p>
            <a:pPr lvl="1"/>
            <a:r>
              <a:rPr lang="en-US" sz="2000"/>
              <a:t>That way each defect will take a long time</a:t>
            </a:r>
          </a:p>
          <a:p>
            <a:r>
              <a:rPr lang="en-US" sz="2000"/>
              <a:t>Wait until the project is failing to find out your team doesn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t have the skills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84570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82390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Arial"/>
              </a:rPr>
              <a:t>“</a:t>
            </a:r>
            <a:r>
              <a:rPr lang="en-US"/>
              <a:t>Obidos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408579" name="Rectangle 3"/>
          <p:cNvSpPr>
            <a:spLocks noChangeArrowheads="1"/>
          </p:cNvSpPr>
          <p:nvPr/>
        </p:nvSpPr>
        <p:spPr bwMode="auto">
          <a:xfrm>
            <a:off x="3810000" y="20574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8580" name="Rectangle 4"/>
          <p:cNvSpPr>
            <a:spLocks noChangeArrowheads="1"/>
          </p:cNvSpPr>
          <p:nvPr/>
        </p:nvSpPr>
        <p:spPr bwMode="auto">
          <a:xfrm>
            <a:off x="3810000" y="28956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8581" name="Rectangle 5"/>
          <p:cNvSpPr>
            <a:spLocks noChangeArrowheads="1"/>
          </p:cNvSpPr>
          <p:nvPr/>
        </p:nvSpPr>
        <p:spPr bwMode="auto">
          <a:xfrm>
            <a:off x="3810000" y="37338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8582" name="AutoShape 6"/>
          <p:cNvSpPr>
            <a:spLocks noChangeArrowheads="1"/>
          </p:cNvSpPr>
          <p:nvPr/>
        </p:nvSpPr>
        <p:spPr bwMode="auto">
          <a:xfrm>
            <a:off x="6172200" y="2438400"/>
            <a:ext cx="1524000" cy="1481138"/>
          </a:xfrm>
          <a:prstGeom prst="can">
            <a:avLst>
              <a:gd name="adj" fmla="val 25000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Database</a:t>
            </a:r>
          </a:p>
        </p:txBody>
      </p:sp>
      <p:sp>
        <p:nvSpPr>
          <p:cNvPr id="408586" name="Rectangle 10"/>
          <p:cNvSpPr>
            <a:spLocks noChangeArrowheads="1"/>
          </p:cNvSpPr>
          <p:nvPr/>
        </p:nvSpPr>
        <p:spPr bwMode="auto">
          <a:xfrm>
            <a:off x="3657600" y="1905000"/>
            <a:ext cx="5105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8587" name="Text Box 11"/>
          <p:cNvSpPr txBox="1">
            <a:spLocks noChangeArrowheads="1"/>
          </p:cNvSpPr>
          <p:nvPr/>
        </p:nvSpPr>
        <p:spPr bwMode="auto">
          <a:xfrm>
            <a:off x="5165725" y="5218113"/>
            <a:ext cx="2001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ffectLst/>
                <a:latin typeface="Trebuchet MS" charset="0"/>
              </a:rPr>
              <a:t>Single application</a:t>
            </a:r>
          </a:p>
        </p:txBody>
      </p:sp>
      <p:pic>
        <p:nvPicPr>
          <p:cNvPr id="408602" name="Picture 2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957512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8606" name="Picture 30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109912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8607" name="Picture 31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303587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8608" name="Picture 32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497262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793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it was Successful!</a:t>
            </a:r>
          </a:p>
        </p:txBody>
      </p:sp>
      <p:pic>
        <p:nvPicPr>
          <p:cNvPr id="56115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1524000"/>
            <a:ext cx="5105400" cy="382905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89132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Scale Up</a:t>
            </a:r>
          </a:p>
        </p:txBody>
      </p:sp>
      <p:sp>
        <p:nvSpPr>
          <p:cNvPr id="402435" name="Rectangle 3"/>
          <p:cNvSpPr>
            <a:spLocks noChangeArrowheads="1"/>
          </p:cNvSpPr>
          <p:nvPr/>
        </p:nvSpPr>
        <p:spPr bwMode="auto">
          <a:xfrm>
            <a:off x="3810000" y="20574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2436" name="Rectangle 4"/>
          <p:cNvSpPr>
            <a:spLocks noChangeArrowheads="1"/>
          </p:cNvSpPr>
          <p:nvPr/>
        </p:nvSpPr>
        <p:spPr bwMode="auto">
          <a:xfrm>
            <a:off x="3810000" y="28956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2437" name="Rectangle 5"/>
          <p:cNvSpPr>
            <a:spLocks noChangeArrowheads="1"/>
          </p:cNvSpPr>
          <p:nvPr/>
        </p:nvSpPr>
        <p:spPr bwMode="auto">
          <a:xfrm>
            <a:off x="3810000" y="37338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2438" name="AutoShape 6"/>
          <p:cNvSpPr>
            <a:spLocks noChangeArrowheads="1"/>
          </p:cNvSpPr>
          <p:nvPr/>
        </p:nvSpPr>
        <p:spPr bwMode="auto">
          <a:xfrm>
            <a:off x="6172200" y="2438400"/>
            <a:ext cx="1524000" cy="1481138"/>
          </a:xfrm>
          <a:prstGeom prst="can">
            <a:avLst>
              <a:gd name="adj" fmla="val 25000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Database</a:t>
            </a:r>
          </a:p>
        </p:txBody>
      </p:sp>
      <p:pic>
        <p:nvPicPr>
          <p:cNvPr id="402439" name="Picture 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84" y="25146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0" name="Picture 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4" y="278447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1" name="Picture 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084" y="305435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2442" name="Rectangle 10"/>
          <p:cNvSpPr>
            <a:spLocks noChangeArrowheads="1"/>
          </p:cNvSpPr>
          <p:nvPr/>
        </p:nvSpPr>
        <p:spPr bwMode="auto">
          <a:xfrm>
            <a:off x="3657600" y="1905000"/>
            <a:ext cx="5105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2443" name="Text Box 11"/>
          <p:cNvSpPr txBox="1">
            <a:spLocks noChangeArrowheads="1"/>
          </p:cNvSpPr>
          <p:nvPr/>
        </p:nvSpPr>
        <p:spPr bwMode="auto">
          <a:xfrm>
            <a:off x="5165725" y="5218113"/>
            <a:ext cx="2001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ffectLst/>
                <a:latin typeface="Trebuchet MS" charset="0"/>
              </a:rPr>
              <a:t>Single application</a:t>
            </a:r>
          </a:p>
        </p:txBody>
      </p:sp>
      <p:pic>
        <p:nvPicPr>
          <p:cNvPr id="402445" name="Picture 13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84" y="25908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6" name="Picture 14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84" y="286067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7" name="Picture 15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4" y="313055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8" name="Picture 1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84" y="331152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9" name="Picture 1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84" y="35814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50" name="Picture 1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4" y="385127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57" name="Picture 25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284" y="21336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58" name="Picture 2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84" y="240347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59" name="Picture 2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84" y="32004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60" name="Picture 2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84" y="216852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61" name="Picture 2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4" y="24384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62" name="Picture 30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084" y="270827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257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 to bursting point</a:t>
            </a:r>
          </a:p>
        </p:txBody>
      </p:sp>
      <p:sp>
        <p:nvSpPr>
          <p:cNvPr id="410627" name="Rectangle 3"/>
          <p:cNvSpPr>
            <a:spLocks noChangeArrowheads="1"/>
          </p:cNvSpPr>
          <p:nvPr/>
        </p:nvSpPr>
        <p:spPr bwMode="auto">
          <a:xfrm>
            <a:off x="3810000" y="20574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28" name="Rectangle 4"/>
          <p:cNvSpPr>
            <a:spLocks noChangeArrowheads="1"/>
          </p:cNvSpPr>
          <p:nvPr/>
        </p:nvSpPr>
        <p:spPr bwMode="auto">
          <a:xfrm>
            <a:off x="3810000" y="28956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29" name="Rectangle 5"/>
          <p:cNvSpPr>
            <a:spLocks noChangeArrowheads="1"/>
          </p:cNvSpPr>
          <p:nvPr/>
        </p:nvSpPr>
        <p:spPr bwMode="auto">
          <a:xfrm>
            <a:off x="3810000" y="37338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30" name="AutoShape 6"/>
          <p:cNvSpPr>
            <a:spLocks noChangeArrowheads="1"/>
          </p:cNvSpPr>
          <p:nvPr/>
        </p:nvSpPr>
        <p:spPr bwMode="auto">
          <a:xfrm>
            <a:off x="5867400" y="1905000"/>
            <a:ext cx="2819400" cy="3429000"/>
          </a:xfrm>
          <a:prstGeom prst="can">
            <a:avLst>
              <a:gd name="adj" fmla="val 30405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Database</a:t>
            </a:r>
          </a:p>
        </p:txBody>
      </p:sp>
      <p:pic>
        <p:nvPicPr>
          <p:cNvPr id="410631" name="Picture 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25146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32" name="Picture 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27844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33" name="Picture 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305435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34" name="Rectangle 10"/>
          <p:cNvSpPr>
            <a:spLocks noChangeArrowheads="1"/>
          </p:cNvSpPr>
          <p:nvPr/>
        </p:nvSpPr>
        <p:spPr bwMode="auto">
          <a:xfrm>
            <a:off x="3657600" y="1905000"/>
            <a:ext cx="5105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635" name="Text Box 11"/>
          <p:cNvSpPr txBox="1">
            <a:spLocks noChangeArrowheads="1"/>
          </p:cNvSpPr>
          <p:nvPr/>
        </p:nvSpPr>
        <p:spPr bwMode="auto">
          <a:xfrm>
            <a:off x="5165725" y="5218113"/>
            <a:ext cx="2001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ffectLst/>
                <a:latin typeface="Trebuchet MS" charset="0"/>
              </a:rPr>
              <a:t>Single application</a:t>
            </a:r>
          </a:p>
        </p:txBody>
      </p:sp>
      <p:pic>
        <p:nvPicPr>
          <p:cNvPr id="410637" name="Picture 13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28606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38" name="Picture 14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313055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0" name="Picture 1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35814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1" name="Picture 1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38512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2" name="Picture 1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267" y="21336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3" name="Picture 1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67" y="24034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4" name="Picture 20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67" y="32004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5" name="Picture 21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216852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6" name="Picture 22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24384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7" name="Picture 23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27082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48" name="Rectangle 24"/>
          <p:cNvSpPr>
            <a:spLocks noChangeArrowheads="1"/>
          </p:cNvSpPr>
          <p:nvPr/>
        </p:nvSpPr>
        <p:spPr bwMode="auto">
          <a:xfrm>
            <a:off x="3962400" y="22098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49" name="Rectangle 25"/>
          <p:cNvSpPr>
            <a:spLocks noChangeArrowheads="1"/>
          </p:cNvSpPr>
          <p:nvPr/>
        </p:nvSpPr>
        <p:spPr bwMode="auto">
          <a:xfrm>
            <a:off x="3962400" y="30480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0" name="Rectangle 26"/>
          <p:cNvSpPr>
            <a:spLocks noChangeArrowheads="1"/>
          </p:cNvSpPr>
          <p:nvPr/>
        </p:nvSpPr>
        <p:spPr bwMode="auto">
          <a:xfrm>
            <a:off x="3962400" y="38862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1" name="Rectangle 27"/>
          <p:cNvSpPr>
            <a:spLocks noChangeArrowheads="1"/>
          </p:cNvSpPr>
          <p:nvPr/>
        </p:nvSpPr>
        <p:spPr bwMode="auto">
          <a:xfrm>
            <a:off x="4114800" y="23622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2" name="Rectangle 28"/>
          <p:cNvSpPr>
            <a:spLocks noChangeArrowheads="1"/>
          </p:cNvSpPr>
          <p:nvPr/>
        </p:nvSpPr>
        <p:spPr bwMode="auto">
          <a:xfrm>
            <a:off x="4114800" y="32004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3" name="Rectangle 29"/>
          <p:cNvSpPr>
            <a:spLocks noChangeArrowheads="1"/>
          </p:cNvSpPr>
          <p:nvPr/>
        </p:nvSpPr>
        <p:spPr bwMode="auto">
          <a:xfrm>
            <a:off x="4114800" y="40386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4" name="Rectangle 30"/>
          <p:cNvSpPr>
            <a:spLocks noChangeArrowheads="1"/>
          </p:cNvSpPr>
          <p:nvPr/>
        </p:nvSpPr>
        <p:spPr bwMode="auto">
          <a:xfrm>
            <a:off x="4267200" y="25146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5" name="Rectangle 31"/>
          <p:cNvSpPr>
            <a:spLocks noChangeArrowheads="1"/>
          </p:cNvSpPr>
          <p:nvPr/>
        </p:nvSpPr>
        <p:spPr bwMode="auto">
          <a:xfrm>
            <a:off x="4267200" y="33528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6" name="Rectangle 32"/>
          <p:cNvSpPr>
            <a:spLocks noChangeArrowheads="1"/>
          </p:cNvSpPr>
          <p:nvPr/>
        </p:nvSpPr>
        <p:spPr bwMode="auto">
          <a:xfrm>
            <a:off x="4267200" y="41910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7" name="Rectangle 33"/>
          <p:cNvSpPr>
            <a:spLocks noChangeArrowheads="1"/>
          </p:cNvSpPr>
          <p:nvPr/>
        </p:nvSpPr>
        <p:spPr bwMode="auto">
          <a:xfrm>
            <a:off x="4419600" y="26670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8" name="Rectangle 34"/>
          <p:cNvSpPr>
            <a:spLocks noChangeArrowheads="1"/>
          </p:cNvSpPr>
          <p:nvPr/>
        </p:nvSpPr>
        <p:spPr bwMode="auto">
          <a:xfrm>
            <a:off x="4419600" y="35052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9" name="Rectangle 35"/>
          <p:cNvSpPr>
            <a:spLocks noChangeArrowheads="1"/>
          </p:cNvSpPr>
          <p:nvPr/>
        </p:nvSpPr>
        <p:spPr bwMode="auto">
          <a:xfrm>
            <a:off x="4419600" y="43434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pic>
        <p:nvPicPr>
          <p:cNvPr id="410660" name="Picture 3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38862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1" name="Picture 3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41560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2" name="Picture 3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67" y="442595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3" name="Picture 3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39624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4" name="Picture 40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42322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5" name="Picture 41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450215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6" name="Picture 42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468312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7" name="Picture 43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49530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8" name="Picture 44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52228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9" name="Picture 45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67" y="35052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70" name="Picture 4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67" y="37750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71" name="Picture 4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67" y="45720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72" name="Picture 4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354012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73" name="Picture 4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38100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74" name="Picture 50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67" y="40798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735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Too many complex pieces of software in a single system</a:t>
            </a:r>
          </a:p>
          <a:p>
            <a:pPr>
              <a:lnSpc>
                <a:spcPct val="90000"/>
              </a:lnSpc>
            </a:pPr>
            <a:r>
              <a:rPr lang="en-US"/>
              <a:t>No evolution possible</a:t>
            </a:r>
          </a:p>
          <a:p>
            <a:pPr>
              <a:lnSpc>
                <a:spcPct val="90000"/>
              </a:lnSpc>
            </a:pPr>
            <a:r>
              <a:rPr lang="en-US"/>
              <a:t>Need to scale independently</a:t>
            </a:r>
          </a:p>
          <a:p>
            <a:pPr lvl="1">
              <a:lnSpc>
                <a:spcPct val="90000"/>
              </a:lnSpc>
            </a:pPr>
            <a:r>
              <a:rPr lang="en-US"/>
              <a:t>Parts sharing resources with other unknown code paths</a:t>
            </a:r>
          </a:p>
          <a:p>
            <a:pPr>
              <a:lnSpc>
                <a:spcPct val="90000"/>
              </a:lnSpc>
            </a:pPr>
            <a:r>
              <a:rPr lang="en-US"/>
              <a:t>No isolation </a:t>
            </a:r>
          </a:p>
          <a:p>
            <a:pPr>
              <a:lnSpc>
                <a:spcPct val="90000"/>
              </a:lnSpc>
            </a:pPr>
            <a:r>
              <a:rPr lang="en-US"/>
              <a:t>No clear </a:t>
            </a:r>
            <a:r>
              <a:rPr lang="en-US" b="1" i="1"/>
              <a:t>ownership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99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1120</Words>
  <Application>Microsoft Macintosh PowerPoint</Application>
  <PresentationFormat>On-screen Show (4:3)</PresentationFormat>
  <Paragraphs>297</Paragraphs>
  <Slides>45</Slides>
  <Notes>14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Office Theme</vt:lpstr>
      <vt:lpstr>Bitmap Image</vt:lpstr>
      <vt:lpstr>Motivation</vt:lpstr>
      <vt:lpstr>Distributed Computing</vt:lpstr>
      <vt:lpstr>Why is Distributed Computing important?</vt:lpstr>
      <vt:lpstr>PowerPoint Presentation</vt:lpstr>
      <vt:lpstr>“Obidos”</vt:lpstr>
      <vt:lpstr>But it was Successful!</vt:lpstr>
      <vt:lpstr>Internet Scale Up</vt:lpstr>
      <vt:lpstr>… to bursting point</vt:lpstr>
      <vt:lpstr>Problems</vt:lpstr>
      <vt:lpstr>Database scaling</vt:lpstr>
      <vt:lpstr>A new model</vt:lpstr>
      <vt:lpstr>Growth</vt:lpstr>
      <vt:lpstr>Matched by business growth</vt:lpstr>
      <vt:lpstr>Lessons learnt</vt:lpstr>
      <vt:lpstr>Organization</vt:lpstr>
      <vt:lpstr>PowerPoint Presentation</vt:lpstr>
      <vt:lpstr>Why did SOA evolve?</vt:lpstr>
      <vt:lpstr>Service </vt:lpstr>
      <vt:lpstr>SOA</vt:lpstr>
      <vt:lpstr>Micro and Macro Services</vt:lpstr>
      <vt:lpstr>End-to-End Architecture and Functional Requirements for a Connected Business </vt:lpstr>
      <vt:lpstr>Web Services != SOA</vt:lpstr>
      <vt:lpstr>PowerPoint Presentation</vt:lpstr>
      <vt:lpstr>Business to Government</vt:lpstr>
      <vt:lpstr>PowerPoint Presentation</vt:lpstr>
      <vt:lpstr>OIO SOI</vt:lpstr>
      <vt:lpstr>OIO SOI </vt:lpstr>
      <vt:lpstr>Logical architecture</vt:lpstr>
      <vt:lpstr>Results</vt:lpstr>
      <vt:lpstr>PowerPoint Presentation</vt:lpstr>
      <vt:lpstr>June 2016: Tradeshift raise $75m</vt:lpstr>
      <vt:lpstr>PowerPoint Presentation</vt:lpstr>
      <vt:lpstr>Netflix</vt:lpstr>
      <vt:lpstr>Netflix Deployed on AWS</vt:lpstr>
      <vt:lpstr>Platform Services</vt:lpstr>
      <vt:lpstr>The (in)famous Chaos Monkey</vt:lpstr>
      <vt:lpstr>Twitter Architecture</vt:lpstr>
      <vt:lpstr>http://monkey.org/~marius/talks/twittersystems/#4 </vt:lpstr>
      <vt:lpstr>Boeing Digital Airline</vt:lpstr>
      <vt:lpstr>Case Study : Boeing - A PaaS based Integration and API ecosystem </vt:lpstr>
      <vt:lpstr>Case Study : Multi-tenanted Mobile Orchestration Gateway Platform</vt:lpstr>
      <vt:lpstr>Pay TV company</vt:lpstr>
      <vt:lpstr>Architecture</vt:lpstr>
      <vt:lpstr>Anti-patterns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250</cp:revision>
  <dcterms:created xsi:type="dcterms:W3CDTF">2012-03-07T10:41:54Z</dcterms:created>
  <dcterms:modified xsi:type="dcterms:W3CDTF">2016-06-10T09:57:12Z</dcterms:modified>
</cp:coreProperties>
</file>